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72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4F644F-259E-4AD5-89E4-C573F6C4912B}" type="datetimeFigureOut">
              <a:rPr lang="zh-TW" altLang="en-US" smtClean="0"/>
              <a:t>2023/11/10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BAC3C1-9562-49C1-9BD4-E22D539723CD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34959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33385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94354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22290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62502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1115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504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96685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7463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55483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80478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8999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333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056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022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1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733" b="0" i="0" u="none" strike="noStrike" kern="1200" cap="none" spc="0" normalizeH="0" baseline="0" noProof="0" dirty="0">
              <a:ln>
                <a:noFill/>
              </a:ln>
              <a:solidFill>
                <a:srgbClr val="E84C22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93073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408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73092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0915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0643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5" y="609601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7" y="609600"/>
            <a:ext cx="7060151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314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873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2700870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353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1"/>
            <a:ext cx="4184035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89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8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6" y="2737248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701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871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019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7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333"/>
            </a:lvl1pPr>
            <a:lvl2pPr marL="455833" indent="0">
              <a:buNone/>
              <a:defRPr sz="1333"/>
            </a:lvl2pPr>
            <a:lvl3pPr marL="911665" indent="0">
              <a:buNone/>
              <a:defRPr sz="1200"/>
            </a:lvl3pPr>
            <a:lvl4pPr marL="1367498" indent="0">
              <a:buNone/>
              <a:defRPr sz="933"/>
            </a:lvl4pPr>
            <a:lvl5pPr marL="1823330" indent="0">
              <a:buNone/>
              <a:defRPr sz="933"/>
            </a:lvl5pPr>
            <a:lvl6pPr marL="2279163" indent="0">
              <a:buNone/>
              <a:defRPr sz="933"/>
            </a:lvl6pPr>
            <a:lvl7pPr marL="2734996" indent="0">
              <a:buNone/>
              <a:defRPr sz="933"/>
            </a:lvl7pPr>
            <a:lvl8pPr marL="3190828" indent="0">
              <a:buNone/>
              <a:defRPr sz="933"/>
            </a:lvl8pPr>
            <a:lvl9pPr marL="3646661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256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7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5970" indent="0">
              <a:buNone/>
              <a:defRPr sz="1600"/>
            </a:lvl2pPr>
            <a:lvl3pPr marL="911939" indent="0">
              <a:buNone/>
              <a:defRPr sz="1600"/>
            </a:lvl3pPr>
            <a:lvl4pPr marL="1367908" indent="0">
              <a:buNone/>
              <a:defRPr sz="1600"/>
            </a:lvl4pPr>
            <a:lvl5pPr marL="1823877" indent="0">
              <a:buNone/>
              <a:defRPr sz="1600"/>
            </a:lvl5pPr>
            <a:lvl6pPr marL="2279847" indent="0">
              <a:buNone/>
              <a:defRPr sz="1600"/>
            </a:lvl6pPr>
            <a:lvl7pPr marL="2735817" indent="0">
              <a:buNone/>
              <a:defRPr sz="1600"/>
            </a:lvl7pPr>
            <a:lvl8pPr marL="3191786" indent="0">
              <a:buNone/>
              <a:defRPr sz="1600"/>
            </a:lvl8pPr>
            <a:lvl9pPr marL="3647755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5970" indent="0">
              <a:buNone/>
              <a:defRPr sz="1200"/>
            </a:lvl2pPr>
            <a:lvl3pPr marL="911939" indent="0">
              <a:buNone/>
              <a:defRPr sz="933"/>
            </a:lvl3pPr>
            <a:lvl4pPr marL="1367908" indent="0">
              <a:buNone/>
              <a:defRPr sz="933"/>
            </a:lvl4pPr>
            <a:lvl5pPr marL="1823877" indent="0">
              <a:buNone/>
              <a:defRPr sz="933"/>
            </a:lvl5pPr>
            <a:lvl6pPr marL="2279847" indent="0">
              <a:buNone/>
              <a:defRPr sz="933"/>
            </a:lvl6pPr>
            <a:lvl7pPr marL="2735817" indent="0">
              <a:buNone/>
              <a:defRPr sz="933"/>
            </a:lvl7pPr>
            <a:lvl8pPr marL="3191786" indent="0">
              <a:buNone/>
              <a:defRPr sz="933"/>
            </a:lvl8pPr>
            <a:lvl9pPr marL="3647755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31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  <a:prstGeom prst="rect">
            <a:avLst/>
          </a:prstGeom>
        </p:spPr>
        <p:txBody>
          <a:bodyPr vert="horz" lIns="68397" tIns="34199" rIns="68397" bIns="34199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2160591"/>
            <a:ext cx="8596668" cy="3880773"/>
          </a:xfrm>
          <a:prstGeom prst="rect">
            <a:avLst/>
          </a:prstGeom>
        </p:spPr>
        <p:txBody>
          <a:bodyPr vert="horz" lIns="68397" tIns="34199" rIns="68397" bIns="3419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2023/11/10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7" y="6041364"/>
            <a:ext cx="6297612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l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accent1"/>
                </a:solidFill>
              </a:defRPr>
            </a:lvl1pPr>
          </a:lstStyle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270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597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1977" indent="-341977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0951" indent="-284981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39924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5893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186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0783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6380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1977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75740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5597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911939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67908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82387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7984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73581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191786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647755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706" y="214686"/>
            <a:ext cx="9485931" cy="1121135"/>
          </a:xfrm>
        </p:spPr>
        <p:txBody>
          <a:bodyPr anchor="ctr">
            <a:normAutofit fontScale="90000"/>
          </a:bodyPr>
          <a:lstStyle/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同来深度认识中东危机及代</a:t>
            </a:r>
            <a:r>
              <a:rPr lang="zh-CN" altLang="en-US" sz="5333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求</a:t>
            </a:r>
            <a:r>
              <a:rPr lang="en-US" altLang="zh-CN" sz="5333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en-US" altLang="zh-CN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335819"/>
            <a:ext cx="5469069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第五讲 世纪谎言论加沙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1948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年后在埃及手中。</a:t>
            </a:r>
            <a:endParaRPr lang="en-US" altLang="zh-TW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1967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年后在以色列手中。</a:t>
            </a:r>
            <a:endParaRPr lang="en-US" altLang="zh-TW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1993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年</a:t>
            </a:r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《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奥斯陆协议</a:t>
            </a:r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》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交还巴解政府自治。</a:t>
            </a:r>
            <a:endParaRPr lang="en-US" altLang="zh-TW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2005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年以军撤出加沙。</a:t>
            </a:r>
            <a:endParaRPr lang="en-US" altLang="zh-TW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2006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年哈玛斯当选。</a:t>
            </a:r>
            <a:endParaRPr lang="en-US" altLang="zh-TW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2007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年哈玛斯正式管治。</a:t>
            </a:r>
            <a:endParaRPr lang="en-US" altLang="zh-TW" sz="36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BA66662C-4534-B489-56D9-0F1CA849A74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05182" y="1231327"/>
            <a:ext cx="6067483" cy="5400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87029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9485931" cy="1121135"/>
          </a:xfrm>
        </p:spPr>
        <p:txBody>
          <a:bodyPr anchor="ctr"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为加沙人民求平安和自由</a:t>
            </a:r>
            <a:endParaRPr lang="zh-CN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335819"/>
            <a:ext cx="9579674" cy="529556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结语：</a:t>
            </a:r>
          </a:p>
          <a:p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求神解放加沙人民，不再作复仇工具，和平及自由能早日降临。</a:t>
            </a:r>
          </a:p>
          <a:p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求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神使加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沙成为非军士区，把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恐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佈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主义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赶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离圣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地。正如当年盟军为欧洲长期和平，武力逼德国纳綷党希特勒下台。</a:t>
            </a:r>
          </a:p>
          <a:p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求神使加沙人民勇敢告诉全世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界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他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们活在恐怖政权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下的悲惨真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相。</a:t>
            </a:r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570452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9485931" cy="1121135"/>
          </a:xfrm>
        </p:spPr>
        <p:txBody>
          <a:bodyPr anchor="ctr">
            <a:noAutofit/>
          </a:bodyPr>
          <a:lstStyle/>
          <a:p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为加沙人民求平安和自由</a:t>
            </a:r>
            <a:endParaRPr lang="zh-CN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335819"/>
            <a:ext cx="9579674" cy="5295568"/>
          </a:xfrm>
        </p:spPr>
        <p:txBody>
          <a:bodyPr>
            <a:noAutofit/>
          </a:bodyPr>
          <a:lstStyle/>
          <a:p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4. 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求神让加沙人民醒悟过来，</a:t>
            </a: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知道自己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是如何一直活在谎言中。</a:t>
            </a: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知道原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来害他们长期活在地狱中</a:t>
            </a: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的人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，是不断利用他们去打以色列的阿拉伯兄弟。</a:t>
            </a:r>
          </a:p>
          <a:p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5. 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最不重视加沙人民生命的，是哈玛斯政权、伊朗政府和阿拉伯联盟的贵族。因为给钱就有代理人找以色列麻烦。求神咒诅这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出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卖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兄弟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流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无辜人血者的罪。</a:t>
            </a:r>
          </a:p>
          <a:p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9470250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061" y="1761688"/>
            <a:ext cx="7659148" cy="4613204"/>
          </a:xfrm>
        </p:spPr>
        <p:txBody>
          <a:bodyPr anchor="ctr">
            <a:no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被称为全世界最贫穷，最可怜的露天监狱。宣称什么都缺，缺工作，缺生活条件，是因为以色列不人道的封锁，所以水电都要由以色列提供。那他们强大的战斗力和多元化的军火武器从那里来？这就不用以色列供应。这令学者有很多谜团。让我们来试解这些谜团。</a:t>
            </a:r>
            <a:endParaRPr lang="zh-CN" altLang="en-US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1CD615B1-B7BA-9D2E-55AF-A293564E3C5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9574" y="1290895"/>
            <a:ext cx="3371365" cy="5156339"/>
          </a:xfrm>
          <a:prstGeom prst="rect">
            <a:avLst/>
          </a:prstGeom>
        </p:spPr>
      </p:pic>
      <p:sp>
        <p:nvSpPr>
          <p:cNvPr id="5" name="標題 3">
            <a:extLst>
              <a:ext uri="{FF2B5EF4-FFF2-40B4-BE49-F238E27FC236}">
                <a16:creationId xmlns:a16="http://schemas.microsoft.com/office/drawing/2014/main" id="{64C66E12-4F24-1A3F-724A-45BD6D24EA33}"/>
              </a:ext>
            </a:extLst>
          </p:cNvPr>
          <p:cNvSpPr txBox="1">
            <a:spLocks/>
          </p:cNvSpPr>
          <p:nvPr/>
        </p:nvSpPr>
        <p:spPr>
          <a:xfrm>
            <a:off x="522135" y="214686"/>
            <a:ext cx="9485931" cy="1121135"/>
          </a:xfrm>
          <a:prstGeom prst="rect">
            <a:avLst/>
          </a:prstGeom>
        </p:spPr>
        <p:txBody>
          <a:bodyPr vert="horz" lIns="68397" tIns="34199" rIns="68397" bIns="34199" rtlCol="0" anchor="ctr">
            <a:normAutofit fontScale="97500"/>
          </a:bodyPr>
          <a:lstStyle>
            <a:lvl1pPr algn="l" defTabSz="45597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第五讲 世纪谎言论加沙</a:t>
            </a:r>
          </a:p>
        </p:txBody>
      </p:sp>
    </p:spTree>
    <p:extLst>
      <p:ext uri="{BB962C8B-B14F-4D97-AF65-F5344CB8AC3E}">
        <p14:creationId xmlns:p14="http://schemas.microsoft.com/office/powerpoint/2010/main" val="58073315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716" y="1493240"/>
            <a:ext cx="8137858" cy="4881652"/>
          </a:xfrm>
        </p:spPr>
        <p:txBody>
          <a:bodyPr anchor="ctr">
            <a:noAutofit/>
          </a:bodyPr>
          <a:lstStyle/>
          <a:p>
            <a:r>
              <a:rPr lang="zh-CN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令学者不明白的是，以色列若真的封锁了他们。他们在没有矿场，没有兵工厂</a:t>
            </a:r>
            <a:r>
              <a:rPr lang="zh-CN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，没</a:t>
            </a:r>
            <a:r>
              <a:rPr lang="zh-CN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专业人员情况下，却拥有伊朗长程飞弹（能打到海法）、各样武器、鎗炮、气车、电单车、无人机、潜水器材（偷袭海岸线）。</a:t>
            </a:r>
            <a:br>
              <a:rPr lang="zh-CN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CN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若这些是从境外入口，证明他们有地下走私的方法。但为何不入口人民所需的，却撰选择装可怜</a:t>
            </a:r>
            <a:r>
              <a:rPr lang="zh-CN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呢</a:t>
            </a:r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？</a:t>
            </a:r>
            <a:endParaRPr lang="zh-CN" altLang="en-US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1CD615B1-B7BA-9D2E-55AF-A293564E3C5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9574" y="1290895"/>
            <a:ext cx="3371365" cy="5156339"/>
          </a:xfrm>
          <a:prstGeom prst="rect">
            <a:avLst/>
          </a:prstGeom>
        </p:spPr>
      </p:pic>
      <p:sp>
        <p:nvSpPr>
          <p:cNvPr id="5" name="標題 3">
            <a:extLst>
              <a:ext uri="{FF2B5EF4-FFF2-40B4-BE49-F238E27FC236}">
                <a16:creationId xmlns:a16="http://schemas.microsoft.com/office/drawing/2014/main" id="{64C66E12-4F24-1A3F-724A-45BD6D24EA33}"/>
              </a:ext>
            </a:extLst>
          </p:cNvPr>
          <p:cNvSpPr txBox="1">
            <a:spLocks/>
          </p:cNvSpPr>
          <p:nvPr/>
        </p:nvSpPr>
        <p:spPr>
          <a:xfrm>
            <a:off x="522135" y="214686"/>
            <a:ext cx="9485931" cy="1121135"/>
          </a:xfrm>
          <a:prstGeom prst="rect">
            <a:avLst/>
          </a:prstGeom>
        </p:spPr>
        <p:txBody>
          <a:bodyPr vert="horz" lIns="68397" tIns="34199" rIns="68397" bIns="34199" rtlCol="0" anchor="ctr">
            <a:normAutofit fontScale="97500"/>
          </a:bodyPr>
          <a:lstStyle>
            <a:lvl1pPr algn="l" defTabSz="45597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第五讲 世纪谎言论加沙</a:t>
            </a:r>
          </a:p>
        </p:txBody>
      </p:sp>
    </p:spTree>
    <p:extLst>
      <p:ext uri="{BB962C8B-B14F-4D97-AF65-F5344CB8AC3E}">
        <p14:creationId xmlns:p14="http://schemas.microsoft.com/office/powerpoint/2010/main" val="2730534512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504" y="1243542"/>
            <a:ext cx="9689285" cy="5494789"/>
          </a:xfrm>
        </p:spPr>
        <p:txBody>
          <a:bodyPr anchor="ctr">
            <a:noAutofit/>
          </a:bodyPr>
          <a:lstStyle/>
          <a:p>
            <a:r>
              <a:rPr lang="zh-CN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再者，他们没有出口和生产力，购买武器和物资的钱从那里来？战争是要烧钱的。他们如何在</a:t>
            </a:r>
            <a:r>
              <a:rPr lang="en-US" altLang="zh-CN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10</a:t>
            </a:r>
            <a:r>
              <a:rPr lang="zh-CN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月</a:t>
            </a:r>
            <a:r>
              <a:rPr lang="en-US" altLang="zh-CN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7</a:t>
            </a:r>
            <a:r>
              <a:rPr lang="zh-CN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日上午可以发五千飞弹呢？他</a:t>
            </a:r>
            <a:r>
              <a:rPr lang="zh-CN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们</a:t>
            </a:r>
            <a:r>
              <a:rPr lang="zh-TW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彷彿</a:t>
            </a:r>
            <a:r>
              <a:rPr lang="zh-CN" altLang="en-US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比</a:t>
            </a:r>
            <a:r>
              <a:rPr lang="zh-CN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乌克兰更强呢！真的令人费解。</a:t>
            </a:r>
            <a:br>
              <a:rPr lang="zh-CN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CN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真相是</a:t>
            </a:r>
            <a:r>
              <a:rPr lang="zh-CN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，可怜的「加沙人民」只是阿拉伯世界对以色列的</a:t>
            </a:r>
            <a:r>
              <a:rPr lang="zh-CN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复仇工具</a:t>
            </a:r>
            <a:r>
              <a:rPr lang="zh-CN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，早是</a:t>
            </a:r>
            <a:r>
              <a:rPr lang="zh-CN" altLang="en-US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「牺牲品」</a:t>
            </a:r>
            <a:r>
              <a:rPr lang="zh-CN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。</a:t>
            </a:r>
            <a:br>
              <a:rPr lang="zh-CN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</a:br>
            <a:r>
              <a:rPr lang="zh-CN" altLang="en-US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其实，他们不须为生存而战，也不想为更好的生活而奋斗，他们是甘愿为大阿拉伯主义的理想和穆斯林主义的使命作牺牲品。不是因为环境所逼成为可怜的一群，是被洗脑。</a:t>
            </a:r>
          </a:p>
        </p:txBody>
      </p:sp>
      <p:sp>
        <p:nvSpPr>
          <p:cNvPr id="5" name="標題 3">
            <a:extLst>
              <a:ext uri="{FF2B5EF4-FFF2-40B4-BE49-F238E27FC236}">
                <a16:creationId xmlns:a16="http://schemas.microsoft.com/office/drawing/2014/main" id="{64C66E12-4F24-1A3F-724A-45BD6D24EA33}"/>
              </a:ext>
            </a:extLst>
          </p:cNvPr>
          <p:cNvSpPr txBox="1">
            <a:spLocks/>
          </p:cNvSpPr>
          <p:nvPr/>
        </p:nvSpPr>
        <p:spPr>
          <a:xfrm>
            <a:off x="512736" y="122407"/>
            <a:ext cx="9485931" cy="1121135"/>
          </a:xfrm>
          <a:prstGeom prst="rect">
            <a:avLst/>
          </a:prstGeom>
        </p:spPr>
        <p:txBody>
          <a:bodyPr vert="horz" lIns="68397" tIns="34199" rIns="68397" bIns="34199" rtlCol="0" anchor="ctr">
            <a:normAutofit fontScale="97500"/>
          </a:bodyPr>
          <a:lstStyle>
            <a:lvl1pPr algn="l" defTabSz="45597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59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5333" b="1" i="0" u="none" strike="noStrike" kern="1200" cap="none" spc="0" normalizeH="0" baseline="0" noProof="0" dirty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第五讲 世纪谎言论加沙</a:t>
            </a:r>
          </a:p>
        </p:txBody>
      </p:sp>
    </p:spTree>
    <p:extLst>
      <p:ext uri="{BB962C8B-B14F-4D97-AF65-F5344CB8AC3E}">
        <p14:creationId xmlns:p14="http://schemas.microsoft.com/office/powerpoint/2010/main" val="3250122565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033" y="214686"/>
            <a:ext cx="9485931" cy="1121135"/>
          </a:xfrm>
        </p:spPr>
        <p:txBody>
          <a:bodyPr anchor="ctr">
            <a:normAutofit/>
          </a:bodyPr>
          <a:lstStyle/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他们那么穷，学者有五大迷团：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335819"/>
            <a:ext cx="9796510" cy="5295568"/>
          </a:xfrm>
        </p:spPr>
        <p:txBody>
          <a:bodyPr>
            <a:noAutofit/>
          </a:bodyPr>
          <a:lstStyle/>
          <a:p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飞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弹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哪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里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来？他们无矿场，以色列管理物资进出，火药那里来？</a:t>
            </a:r>
          </a:p>
          <a:p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鎗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炮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哪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里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来？他们境内没有兵工厂。这些武器都是外国入口。</a:t>
            </a:r>
          </a:p>
          <a:p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钱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从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哪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里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来？他们的资金从那里入境？联合国没有资助那么多。</a:t>
            </a:r>
          </a:p>
          <a:p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4. 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死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伤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哪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里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来？伪造死伤数字，一直都是他们的战争手段。</a:t>
            </a:r>
          </a:p>
          <a:p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5. 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物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资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哪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里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来？建隧道物料，境内资架上的物资不缺。以色列没有气实厂，加沙境内的车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从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哪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里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来？</a:t>
            </a:r>
          </a:p>
          <a:p>
            <a:pPr marL="0" indent="0">
              <a:buNone/>
            </a:pPr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8494195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337" y="97240"/>
            <a:ext cx="9485931" cy="1121135"/>
          </a:xfrm>
        </p:spPr>
        <p:txBody>
          <a:bodyPr anchor="ctr"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世人眼中可怜的受害者，其实是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野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心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家</a:t>
            </a:r>
            <a:endParaRPr lang="zh-CN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376" y="1218375"/>
            <a:ext cx="10108075" cy="529556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其实</a:t>
            </a: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他们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是心怀理想的恐怖主义者。</a:t>
            </a: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加沙人的野心，当他们放弃法塔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克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选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择哈玛斯做政府时，代表：</a:t>
            </a:r>
          </a:p>
          <a:p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认同以恐怖主义攻击和切底消灭以色列的理想。</a:t>
            </a:r>
          </a:p>
          <a:p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认同以各种手段逼使阿拉伯国家支持自己是正确的。</a:t>
            </a:r>
          </a:p>
          <a:p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认同中东只能有一个种族和一个信仰的国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家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4. 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认同为真神消灭犹太人赶走基督徒是终极使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命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5. 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认同以哈玛斯极端主义训练自己孩子做英雄，做烈士。</a:t>
            </a:r>
          </a:p>
          <a:p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498543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9485931" cy="1121135"/>
          </a:xfrm>
        </p:spPr>
        <p:txBody>
          <a:bodyPr anchor="ctr"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世人眼中可怜的受害者，其实是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野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心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家</a:t>
            </a:r>
            <a:endParaRPr lang="zh-CN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5" y="1335819"/>
            <a:ext cx="9901013" cy="529556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加沙的真实一面</a:t>
            </a:r>
          </a:p>
          <a:p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究竟是最大露天监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狱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还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是最大恐怖份子训练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营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？</a:t>
            </a:r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是训练卫国军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人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还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是训练恐怖份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子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？</a:t>
            </a:r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军队为保护人民而甘愿牺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牲</a:t>
            </a:r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CN" sz="3200" b="1" dirty="0" smtClean="0">
                <a:latin typeface="標楷體" pitchFamily="65" charset="-120"/>
                <a:ea typeface="標楷體" pitchFamily="65" charset="-120"/>
              </a:rPr>
              <a:t>V.S.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人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民为保护军队而甘愿牺牲</a:t>
            </a:r>
          </a:p>
          <a:p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是为野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心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还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是为生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存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？</a:t>
            </a:r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大阿拉伯民族主义（为种族扩张）</a:t>
            </a:r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V.S.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犹太复国主义（为种族生存）</a:t>
            </a:r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3257690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9485931" cy="1121135"/>
          </a:xfrm>
        </p:spPr>
        <p:txBody>
          <a:bodyPr anchor="ctr"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世人眼中可怜的受害者，其实是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野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心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家</a:t>
            </a:r>
            <a:endParaRPr lang="zh-CN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335819"/>
            <a:ext cx="9579674" cy="5295568"/>
          </a:xfrm>
        </p:spPr>
        <p:txBody>
          <a:bodyPr>
            <a:noAutofit/>
          </a:bodyPr>
          <a:lstStyle/>
          <a:p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4. 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为霸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权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还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是为生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存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？</a:t>
            </a:r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理想是建立单一民族和信仰的中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东 </a:t>
            </a:r>
            <a:r>
              <a:rPr lang="en-US" altLang="zh-CN" sz="3200" b="1" dirty="0" smtClean="0">
                <a:latin typeface="標楷體" pitchFamily="65" charset="-120"/>
                <a:ea typeface="標楷體" pitchFamily="65" charset="-120"/>
              </a:rPr>
              <a:t>VS 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理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想是建立犹太人为主的国家在锡安</a:t>
            </a:r>
          </a:p>
          <a:p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5. 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给孩子的人生梦想</a:t>
            </a: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追求建立幸福生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活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还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是建立斗争的人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生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？</a:t>
            </a:r>
            <a:endParaRPr lang="en-US" altLang="zh-CN" sz="32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他们只是为复兴大阿拉伯民族的牺牲品。</a:t>
            </a: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从小的梦想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是要打圣战作烈士。</a:t>
            </a:r>
          </a:p>
          <a:p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47606475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9485931" cy="1121135"/>
          </a:xfrm>
        </p:spPr>
        <p:txBody>
          <a:bodyPr anchor="ctr"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世人眼中可怜的受害者，其实是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野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心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家</a:t>
            </a:r>
            <a:endParaRPr lang="zh-CN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335819"/>
            <a:ext cx="9579674" cy="529556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神对加沙的判语：</a:t>
            </a: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耶和华如此说：迦萨三番四次地犯罪，我必不免去她的刑罚；因为她掳掠众民交给以东（约旦地河以东）。我却要降火在迦萨的城内，烧灭其中的宫殿。我必剪除亚实突的居民和亚实基伦掌权的，也必反手攻击以革伦。非利士人（以色列敌人，巴勒斯坦）所余剩的必都灭亡。这是主耶和华说的。</a:t>
            </a:r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阿摩司书 </a:t>
            </a:r>
            <a:r>
              <a:rPr lang="en-US" altLang="zh-CN" sz="3200" b="1" dirty="0" smtClean="0">
                <a:latin typeface="標楷體" pitchFamily="65" charset="-120"/>
                <a:ea typeface="標楷體" pitchFamily="65" charset="-120"/>
              </a:rPr>
              <a:t>1:6-8)</a:t>
            </a:r>
            <a:endParaRPr lang="en-US" altLang="zh-CN" sz="32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32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9621986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1625</Words>
  <Application>Microsoft Office PowerPoint</Application>
  <PresentationFormat>Widescreen</PresentationFormat>
  <Paragraphs>63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同来深度认识中东危机及代求(五)</vt:lpstr>
      <vt:lpstr>被称为全世界最贫穷，最可怜的露天监狱。宣称什么都缺，缺工作，缺生活条件，是因为以色列不人道的封锁，所以水电都要由以色列提供。那他们强大的战斗力和多元化的军火武器从那里来？这就不用以色列供应。这令学者有很多谜团。让我们来试解这些谜团。</vt:lpstr>
      <vt:lpstr>令学者不明白的是，以色列若真的封锁了他们。他们在没有矿场，没有兵工厂，没专业人员情况下，却拥有伊朗长程飞弹（能打到海法）、各样武器、鎗炮、气车、电单车、无人机、潜水器材（偷袭海岸线）。 若这些是从境外入口，证明他们有地下走私的方法。但为何不入口人民所需的，却撰选择装可怜呢？</vt:lpstr>
      <vt:lpstr>再者，他们没有出口和生产力，购买武器和物资的钱从那里来？战争是要烧钱的。他们如何在10月7日上午可以发五千飞弹呢？他们彷彿比乌克兰更强呢！真的令人费解。 真相是，可怜的「加沙人民」只是阿拉伯世界对以色列的复仇工具，早是「牺牲品」。 其实，他们不须为生存而战，也不想为更好的生活而奋斗，他们是甘愿为大阿拉伯主义的理想和穆斯林主义的使命作牺牲品。不是因为环境所逼成为可怜的一群，是被洗脑。</vt:lpstr>
      <vt:lpstr>他们那么穷，学者有五大迷团：</vt:lpstr>
      <vt:lpstr>世人眼中可怜的受害者，其实是野心家</vt:lpstr>
      <vt:lpstr>世人眼中可怜的受害者，其实是野心家</vt:lpstr>
      <vt:lpstr>世人眼中可怜的受害者，其实是野心家</vt:lpstr>
      <vt:lpstr>世人眼中可怜的受害者，其实是野心家</vt:lpstr>
      <vt:lpstr>为加沙人民求平安和自由</vt:lpstr>
      <vt:lpstr>为加沙人民求平安和自由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同来深度认识中东危机及代求(五)</dc:title>
  <dc:creator>sun kwong wong</dc:creator>
  <cp:lastModifiedBy>SL CHAN</cp:lastModifiedBy>
  <cp:revision>4</cp:revision>
  <dcterms:created xsi:type="dcterms:W3CDTF">2023-11-09T11:09:09Z</dcterms:created>
  <dcterms:modified xsi:type="dcterms:W3CDTF">2023-11-09T16:56:02Z</dcterms:modified>
</cp:coreProperties>
</file>